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60" r:id="rId3"/>
    <p:sldId id="263" r:id="rId4"/>
    <p:sldId id="261" r:id="rId5"/>
    <p:sldId id="264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3BFB-4312-41BD-9714-2E8C4E5A0A35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133CE-2148-4E45-9DE8-526174F70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16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B4E93-0D95-E0EF-A639-5306A7962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A50E85-F0AC-D344-82F1-1676C2DBB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6E067-D9FB-FFCB-13A6-7995140E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3052-8BD7-4706-AA57-76F7498FB388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515CE1-B2D8-C7F3-9770-7D12E6D1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F3279B-59DF-8C79-F4B5-57F43BB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6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E292B-C62A-3319-3091-80FE2B46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79F869-0DAA-5785-56DD-DF744728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35D99-48FC-3399-1931-2961E045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CE68-2F04-4B61-B55C-CA8435F7B388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CE423A-B26D-08FD-7A44-E5883CD5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2A491C-A86A-41EF-10C2-0B930834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47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E1885BF-8960-A587-A94D-1E05ABA84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16B3E0-4D9F-86CA-5F2A-4CA2D57D2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E4CD-127F-1AB9-8240-92F6954A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D50A-BFEE-4920-BDF5-828CB648EA3E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35318-3684-3568-8A6B-280FB0DF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280363-D20F-3265-DA76-DD086127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5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A9487-978B-1A1E-5535-3601CFCF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FAAF7-40D1-AB26-A4D9-86C106AC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B52B3-8135-2F3A-E6F6-90BA675E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06914-1FD0-4C35-A49F-FBCF0D81792F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7E8D04-B4C6-8AB0-AF3B-0FC827D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CA7E00-9291-A910-12CD-69951419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91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86C6EB-8AEF-AE67-F5D3-06BBB754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2A7A47-B9F6-79E8-889C-342DEBD59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763E95-80A8-948E-B52F-E989B5D2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C494-DC8E-46AB-97BC-16C1BCF81900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AAD85-9B7D-2BB7-1F49-85362E2A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BD4E38-1604-E017-12E8-D1B02570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98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B2DA8-D521-02C8-9E2A-67022413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51E54-CFDD-33BF-419A-0585589DC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1B8535-FE17-B8C2-6306-F1D40AB2C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D9669A-C3C4-25CE-F485-7166FB5A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4509-5DE6-442D-A0AD-FCE8DC3C1237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83C480-6BCF-B023-8D4B-EEC052E4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728DF8-8B27-CF7B-EA2F-D041789F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81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1686F-56E8-28B7-C620-70C2B704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8B10AF-1B44-52E3-5F84-02DDAC74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3957B2-9565-74C4-C7B7-FD9BB966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343928B-3054-D729-E9AF-1D5F7FED2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2D94A7-49D7-812B-5F4C-A15714FF0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0B717E-E4C4-9561-CC2C-FABDE4A4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810E1-A5F3-4EDA-9A0C-9896893575BE}" type="datetime1">
              <a:rPr lang="ru-RU" smtClean="0"/>
              <a:t>26.12.2022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19FB65-A5A8-34B8-B800-C7A742FC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56D061-438D-9CF5-3616-BD01D15AA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3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00249-84B2-DE00-4824-F26FAF58D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75D196-15BF-B886-8E1A-5FEB1EB5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7C22-0676-4245-AB23-3C6158AF8F5F}" type="datetime1">
              <a:rPr lang="ru-RU" smtClean="0"/>
              <a:t>26.12.2022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50088F-1ABA-A749-8BB9-F277F5D6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9C41C5-5F33-BEDB-3C1C-C3690567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6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0CA451-A0E9-6B5C-2EB7-6D91A19A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362A-B5FB-4868-8E51-4C45AE9D0E61}" type="datetime1">
              <a:rPr lang="ru-RU" smtClean="0"/>
              <a:t>26.12.2022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0B42D7-9ED5-52D9-5D53-8703D2DC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EECEB4-0A40-D82F-44E6-559100BB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50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65587-C16C-961D-7505-FD077B86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5D768-AA5F-8661-CE68-458AC3E9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51DC87-A3B9-8E4D-F826-1F3382574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BED595-F6B8-02AB-D853-14457714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CA8F-2CCD-4B83-83F6-FAC7601D8F0F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EEB9B-8F0E-BE9E-A534-C69138F2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4532A4-8D47-1BE3-19A2-0895BEA0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8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B989-0208-AB0B-D743-064C43B3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F42395-C502-DD55-676D-A70F6BF4E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3CD98B-A613-38EE-5878-A96C90465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91FA1D-2283-223D-CA56-9F4AD194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C35A-83E3-4F11-ABD1-499A6DEC8544}" type="datetime1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4C2C7F-0A08-47C1-412B-A594200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1B3765-A2AB-2BF0-9115-B570136A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39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266D8-CE95-856B-69AE-44B69C66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A78AF1-B324-D958-D755-1BC835062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CD8071-A399-7AE7-5473-D52FFDCC6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A3BD-E56F-41AE-9B26-089715C2721E}" type="datetime1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669C40-A371-FF36-4A0F-99115BD46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E7334-F2E5-B477-EB0F-5BA313206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1C6E-9B18-4CBB-BB10-A2EEE74EDC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4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1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Задачи обработки изображений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644C53-BF06-3D18-BA72-4FA76D6E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3" y="1170205"/>
            <a:ext cx="10591104" cy="44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5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2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Локализация объектов на изображении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644C53-BF06-3D18-BA72-4FA76D6EC0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47" t="11651" r="52893" b="20523"/>
          <a:stretch/>
        </p:blipFill>
        <p:spPr>
          <a:xfrm>
            <a:off x="1043490" y="1641179"/>
            <a:ext cx="2969111" cy="36525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D556CB-50ED-59F5-2B30-64BDD0D99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82" y="1605537"/>
            <a:ext cx="6132908" cy="4922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AE0676-45B1-F27D-9903-E0EEA2DA8A90}"/>
              </a:ext>
            </a:extLst>
          </p:cNvPr>
          <p:cNvSpPr txBox="1"/>
          <p:nvPr/>
        </p:nvSpPr>
        <p:spPr>
          <a:xfrm>
            <a:off x="6208064" y="1179514"/>
            <a:ext cx="417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Оценка похожести окошек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111FA3D-6E83-B0A8-E1E8-89D36724F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440"/>
          <a:stretch/>
        </p:blipFill>
        <p:spPr>
          <a:xfrm>
            <a:off x="723792" y="4806487"/>
            <a:ext cx="5372208" cy="182647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EB8C84F-2C44-2C95-32C9-18728949C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596" y="1410346"/>
            <a:ext cx="1145647" cy="2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3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Детекция объектов на изображении</a:t>
            </a:r>
          </a:p>
        </p:txBody>
      </p:sp>
      <p:pic>
        <p:nvPicPr>
          <p:cNvPr id="4" name="Рисунок 3" descr="Изображение выглядит как текст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3B42E07D-7260-A4A2-36B5-0441E38CA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7" y="1068461"/>
            <a:ext cx="5080188" cy="423349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364A9D-0381-1DFC-87C0-232435162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64" y="1793209"/>
            <a:ext cx="4753026" cy="43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4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Детекция объектов на изображении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308493-795A-5A5C-7EDF-2C58710AC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1" r="27124" b="19124"/>
          <a:stretch/>
        </p:blipFill>
        <p:spPr>
          <a:xfrm>
            <a:off x="557561" y="1068461"/>
            <a:ext cx="2709746" cy="361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FBA4D-1ACC-A88B-41C5-AEE21198CA04}"/>
              </a:ext>
            </a:extLst>
          </p:cNvPr>
          <p:cNvSpPr txBox="1"/>
          <p:nvPr/>
        </p:nvSpPr>
        <p:spPr>
          <a:xfrm>
            <a:off x="4146294" y="1443841"/>
            <a:ext cx="771573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МНОЖЕСТВО ОБЪЕКТОВ</a:t>
            </a:r>
          </a:p>
          <a:p>
            <a:r>
              <a:rPr lang="ru-RU" sz="2800" dirty="0"/>
              <a:t>Перебор возможных ограничивающих окошек:</a:t>
            </a:r>
          </a:p>
          <a:p>
            <a:pPr marL="285750" indent="-285750">
              <a:buFontTx/>
              <a:buChar char="-"/>
            </a:pPr>
            <a:r>
              <a:rPr lang="ru-RU" sz="2800" b="1" dirty="0"/>
              <a:t>Окошки заранее известны, назначаем их. (сети  </a:t>
            </a:r>
            <a:r>
              <a:rPr lang="en-US" sz="2800" b="1" dirty="0"/>
              <a:t>Single Shot </a:t>
            </a:r>
            <a:r>
              <a:rPr lang="en-US" sz="2800" b="1" dirty="0" err="1"/>
              <a:t>Multibox</a:t>
            </a:r>
            <a:r>
              <a:rPr lang="en-US" sz="2800" b="1" dirty="0"/>
              <a:t> Detection</a:t>
            </a:r>
            <a:r>
              <a:rPr lang="ru-RU" sz="2800" b="1" dirty="0"/>
              <a:t>, </a:t>
            </a:r>
            <a:r>
              <a:rPr lang="en-US" sz="2800" b="1" dirty="0"/>
              <a:t>YOLO</a:t>
            </a:r>
            <a:r>
              <a:rPr lang="ru-RU" sz="2800" b="1" dirty="0"/>
              <a:t> и др.)</a:t>
            </a:r>
          </a:p>
          <a:p>
            <a:pPr marL="285750" indent="-285750">
              <a:buFontTx/>
              <a:buChar char="-"/>
            </a:pPr>
            <a:r>
              <a:rPr lang="ru-RU" sz="2800" b="1" dirty="0"/>
              <a:t>Окошки отбираются другой сетью или алгоритмом, отбрасываются не подходящие (сети типа </a:t>
            </a:r>
            <a:r>
              <a:rPr lang="en-US" sz="2800" b="1" dirty="0"/>
              <a:t>R-CNN </a:t>
            </a:r>
            <a:r>
              <a:rPr lang="ru-RU" sz="2800" b="1" dirty="0"/>
              <a:t>и др.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21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896C1D-4DBB-5F22-D25C-B249ED0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843059" cy="932004"/>
          </a:xfrm>
          <a:prstGeom prst="rect">
            <a:avLst/>
          </a:prstGeom>
        </p:spPr>
      </p:pic>
      <p:sp>
        <p:nvSpPr>
          <p:cNvPr id="21" name="object 797">
            <a:extLst>
              <a:ext uri="{FF2B5EF4-FFF2-40B4-BE49-F238E27FC236}">
                <a16:creationId xmlns:a16="http://schemas.microsoft.com/office/drawing/2014/main" id="{BD25DF9E-329C-85AC-FC57-240B64D125D7}"/>
              </a:ext>
            </a:extLst>
          </p:cNvPr>
          <p:cNvSpPr/>
          <p:nvPr/>
        </p:nvSpPr>
        <p:spPr>
          <a:xfrm>
            <a:off x="10871254" y="421530"/>
            <a:ext cx="1320746" cy="27000"/>
          </a:xfrm>
          <a:custGeom>
            <a:avLst/>
            <a:gdLst/>
            <a:ahLst/>
            <a:cxnLst/>
            <a:rect l="l" t="t" r="r" b="b"/>
            <a:pathLst>
              <a:path w="1320746" h="27000">
                <a:moveTo>
                  <a:pt x="13500" y="13500"/>
                </a:moveTo>
                <a:lnTo>
                  <a:pt x="1307246" y="13500"/>
                </a:lnTo>
              </a:path>
            </a:pathLst>
          </a:custGeom>
          <a:ln w="27000">
            <a:solidFill>
              <a:srgbClr val="C521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66">
            <a:extLst>
              <a:ext uri="{FF2B5EF4-FFF2-40B4-BE49-F238E27FC236}">
                <a16:creationId xmlns:a16="http://schemas.microsoft.com/office/drawing/2014/main" id="{1CE8FCA7-5CCA-19D0-3F8C-694C31A32F4A}"/>
              </a:ext>
            </a:extLst>
          </p:cNvPr>
          <p:cNvSpPr/>
          <p:nvPr/>
        </p:nvSpPr>
        <p:spPr>
          <a:xfrm>
            <a:off x="11207739" y="94384"/>
            <a:ext cx="654291" cy="654291"/>
          </a:xfrm>
          <a:custGeom>
            <a:avLst/>
            <a:gdLst/>
            <a:ahLst/>
            <a:cxnLst/>
            <a:rect l="l" t="t" r="r" b="b"/>
            <a:pathLst>
              <a:path w="654897" h="654897">
                <a:moveTo>
                  <a:pt x="327447" y="0"/>
                </a:moveTo>
                <a:cubicBezTo>
                  <a:pt x="508294" y="0"/>
                  <a:pt x="654897" y="146603"/>
                  <a:pt x="654897" y="327448"/>
                </a:cubicBezTo>
                <a:cubicBezTo>
                  <a:pt x="654897" y="508295"/>
                  <a:pt x="508294" y="654897"/>
                  <a:pt x="327447" y="654897"/>
                </a:cubicBezTo>
                <a:cubicBezTo>
                  <a:pt x="146602" y="654897"/>
                  <a:pt x="0" y="508295"/>
                  <a:pt x="0" y="327448"/>
                </a:cubicBezTo>
                <a:cubicBezTo>
                  <a:pt x="0" y="146603"/>
                  <a:pt x="146602" y="0"/>
                  <a:pt x="327447" y="0"/>
                </a:cubicBezTo>
              </a:path>
            </a:pathLst>
          </a:custGeom>
          <a:solidFill>
            <a:srgbClr val="C52187"/>
          </a:solidFill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sp>
        <p:nvSpPr>
          <p:cNvPr id="23" name="object 667">
            <a:extLst>
              <a:ext uri="{FF2B5EF4-FFF2-40B4-BE49-F238E27FC236}">
                <a16:creationId xmlns:a16="http://schemas.microsoft.com/office/drawing/2014/main" id="{7F78CCF4-D17A-E59C-D9DE-CA0768893201}"/>
              </a:ext>
            </a:extLst>
          </p:cNvPr>
          <p:cNvSpPr/>
          <p:nvPr/>
        </p:nvSpPr>
        <p:spPr>
          <a:xfrm>
            <a:off x="11113354" y="0"/>
            <a:ext cx="843059" cy="843059"/>
          </a:xfrm>
          <a:custGeom>
            <a:avLst/>
            <a:gdLst/>
            <a:ahLst/>
            <a:cxnLst/>
            <a:rect l="l" t="t" r="r" b="b"/>
            <a:pathLst>
              <a:path w="843840" h="843839">
                <a:moveTo>
                  <a:pt x="421919" y="13500"/>
                </a:moveTo>
                <a:cubicBezTo>
                  <a:pt x="647485" y="13500"/>
                  <a:pt x="830340" y="196354"/>
                  <a:pt x="830340" y="421919"/>
                </a:cubicBezTo>
                <a:cubicBezTo>
                  <a:pt x="830340" y="647485"/>
                  <a:pt x="647485" y="830339"/>
                  <a:pt x="421919" y="830339"/>
                </a:cubicBezTo>
                <a:cubicBezTo>
                  <a:pt x="196355" y="830339"/>
                  <a:pt x="13500" y="647485"/>
                  <a:pt x="13500" y="421919"/>
                </a:cubicBezTo>
                <a:cubicBezTo>
                  <a:pt x="13500" y="196354"/>
                  <a:pt x="196355" y="13500"/>
                  <a:pt x="421919" y="13500"/>
                </a:cubicBezTo>
                <a:close/>
              </a:path>
            </a:pathLst>
          </a:custGeom>
          <a:ln w="27000">
            <a:solidFill>
              <a:srgbClr val="ADA9D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799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75AAF7-0F79-D753-0E0C-341FAA7652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7" y="253220"/>
            <a:ext cx="434899" cy="336617"/>
          </a:xfrm>
          <a:prstGeom prst="rect">
            <a:avLst/>
          </a:prstGeom>
        </p:spPr>
      </p:pic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64211420-B80A-EC34-4DB4-F5FE2EFA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4178" y="6556786"/>
            <a:ext cx="724024" cy="237036"/>
          </a:xfrm>
        </p:spPr>
        <p:txBody>
          <a:bodyPr/>
          <a:lstStyle/>
          <a:p>
            <a:fld id="{BBB51C6E-9B18-4CBB-BB10-A2EEE74EDCC6}" type="slidenum">
              <a:rPr lang="ru-RU" smtClean="0"/>
              <a:t>5</a:t>
            </a:fld>
            <a:endParaRPr lang="ru-RU" dirty="0"/>
          </a:p>
        </p:txBody>
      </p:sp>
      <p:sp>
        <p:nvSpPr>
          <p:cNvPr id="2" name="Заголовок 24">
            <a:extLst>
              <a:ext uri="{FF2B5EF4-FFF2-40B4-BE49-F238E27FC236}">
                <a16:creationId xmlns:a16="http://schemas.microsoft.com/office/drawing/2014/main" id="{68B62BCA-D0C1-21C8-4C4F-F0C95D6B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57" y="0"/>
            <a:ext cx="10081530" cy="1068461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Якорные окошки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5DD6D-935A-77AA-25CD-836799DF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7" y="1416212"/>
            <a:ext cx="10987670" cy="46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908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68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Задачи обработки изображений</vt:lpstr>
      <vt:lpstr>Локализация объектов на изображении</vt:lpstr>
      <vt:lpstr>Детекция объектов на изображении</vt:lpstr>
      <vt:lpstr>Детекция объектов на изображении</vt:lpstr>
      <vt:lpstr>Якорные окошки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123</dc:creator>
  <cp:lastModifiedBy>123</cp:lastModifiedBy>
  <cp:revision>89</cp:revision>
  <dcterms:created xsi:type="dcterms:W3CDTF">2022-08-24T11:32:02Z</dcterms:created>
  <dcterms:modified xsi:type="dcterms:W3CDTF">2022-12-26T13:59:05Z</dcterms:modified>
</cp:coreProperties>
</file>